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5" r:id="rId3"/>
    <p:sldId id="271" r:id="rId4"/>
    <p:sldId id="270" r:id="rId5"/>
    <p:sldId id="258" r:id="rId6"/>
    <p:sldId id="259" r:id="rId7"/>
    <p:sldId id="266" r:id="rId8"/>
    <p:sldId id="272" r:id="rId9"/>
    <p:sldId id="273" r:id="rId10"/>
    <p:sldId id="263" r:id="rId11"/>
    <p:sldId id="264" r:id="rId12"/>
    <p:sldId id="277" r:id="rId13"/>
    <p:sldId id="274" r:id="rId14"/>
    <p:sldId id="275" r:id="rId15"/>
    <p:sldId id="276" r:id="rId16"/>
    <p:sldId id="279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11"/>
    <p:restoredTop sz="94648"/>
  </p:normalViewPr>
  <p:slideViewPr>
    <p:cSldViewPr snapToGrid="0" snapToObjects="1" showGuides="1">
      <p:cViewPr varScale="1">
        <p:scale>
          <a:sx n="114" d="100"/>
          <a:sy n="114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tiff>
</file>

<file path=ppt/media/image19.tiff>
</file>

<file path=ppt/media/image2.png>
</file>

<file path=ppt/media/image20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FEB1C5-9F48-0948-B889-BEC0D25F2050}" type="datetimeFigureOut">
              <a:rPr lang="en-US" smtClean="0"/>
              <a:t>7/2/17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90BF7B-63BB-1947-8A26-5BC39745CA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1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7284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738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334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053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873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8173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78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</a:t>
            </a:r>
            <a:r>
              <a:rPr lang="en-US" baseline="0" dirty="0" smtClean="0"/>
              <a:t> slide intentionally left blank. </a:t>
            </a:r>
            <a:r>
              <a:rPr lang="en-US" dirty="0" smtClean="0"/>
              <a:t>(If</a:t>
            </a:r>
            <a:r>
              <a:rPr lang="en-US" baseline="0" dirty="0" smtClean="0"/>
              <a:t> you do not have a page title or subtitle, leave the field as is and it will remain hidden.)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430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Selecte</a:t>
            </a:r>
            <a:r>
              <a:rPr lang="en-US" baseline="0" dirty="0" smtClean="0"/>
              <a:t>d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865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Selecte</a:t>
            </a:r>
            <a:r>
              <a:rPr lang="en-US" baseline="0" dirty="0" smtClean="0"/>
              <a:t>d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7525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Selecte</a:t>
            </a:r>
            <a:r>
              <a:rPr lang="en-US" baseline="0" dirty="0" smtClean="0"/>
              <a:t>d terms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69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693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067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10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46000" cy="706120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10652249" y="-1223782"/>
            <a:ext cx="4943151" cy="4621857"/>
            <a:chOff x="7989186" y="-917837"/>
            <a:chExt cx="3707363" cy="3466393"/>
          </a:xfrm>
        </p:grpSpPr>
        <p:pic>
          <p:nvPicPr>
            <p:cNvPr id="10" name="Picture 9" descr="Rule_Circle_1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0156" y="-917837"/>
              <a:ext cx="3466393" cy="3466393"/>
            </a:xfrm>
            <a:prstGeom prst="rect">
              <a:avLst/>
            </a:prstGeom>
          </p:spPr>
        </p:pic>
        <p:pic>
          <p:nvPicPr>
            <p:cNvPr id="11" name="Picture 10" descr="Rule_Circle_1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9186" y="-866598"/>
              <a:ext cx="1733196" cy="1733196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 userDrawn="1"/>
        </p:nvSpPr>
        <p:spPr>
          <a:xfrm>
            <a:off x="2681872" y="2818932"/>
            <a:ext cx="1219200" cy="1219200"/>
          </a:xfrm>
          <a:prstGeom prst="rect">
            <a:avLst/>
          </a:prstGeom>
        </p:spPr>
        <p:txBody>
          <a:bodyPr vert="horz" wrap="none" lIns="121920" tIns="60960" rIns="121920" bIns="60960" rtlCol="0" anchor="t" anchorCtr="0">
            <a:noAutofit/>
          </a:bodyPr>
          <a:lstStyle/>
          <a:p>
            <a:endParaRPr lang="en-US" sz="3200" dirty="0" smtClean="0"/>
          </a:p>
        </p:txBody>
      </p:sp>
      <p:sp>
        <p:nvSpPr>
          <p:cNvPr id="5" name="Content Placeholder 12"/>
          <p:cNvSpPr>
            <a:spLocks noGrp="1"/>
          </p:cNvSpPr>
          <p:nvPr>
            <p:ph sz="quarter" idx="14" hasCustomPrompt="1"/>
          </p:nvPr>
        </p:nvSpPr>
        <p:spPr>
          <a:xfrm>
            <a:off x="357564" y="4388718"/>
            <a:ext cx="5410200" cy="10223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667" baseline="0">
                <a:ln>
                  <a:noFill/>
                </a:ln>
                <a:solidFill>
                  <a:schemeClr val="bg1">
                    <a:lumMod val="75000"/>
                  </a:schemeClr>
                </a:solidFill>
              </a:defRPr>
            </a:lvl1pPr>
            <a:lvl2pPr marL="457250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2pPr>
            <a:lvl3pPr marL="914498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3pPr>
            <a:lvl4pPr marL="1371748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4pPr>
            <a:lvl5pPr marL="1828998" indent="0">
              <a:buNone/>
              <a:defRPr sz="2667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Presenter Name | Date 2016</a:t>
            </a:r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325967" y="2343151"/>
            <a:ext cx="11356747" cy="2628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4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z="6400" dirty="0" smtClean="0"/>
              <a:t>Executive Presentation Title: Dark</a:t>
            </a:r>
            <a:endParaRPr lang="en-US" dirty="0"/>
          </a:p>
        </p:txBody>
      </p:sp>
      <p:pic>
        <p:nvPicPr>
          <p:cNvPr id="8" name="Picture 7" descr="CDKGlobal_Tagline_White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091" y="6367194"/>
            <a:ext cx="3592863" cy="291004"/>
          </a:xfrm>
          <a:prstGeom prst="rect">
            <a:avLst/>
          </a:prstGeom>
        </p:spPr>
      </p:pic>
      <p:pic>
        <p:nvPicPr>
          <p:cNvPr id="14" name="Picture 13" descr="cdk_horiz_logo_whiteOnBlack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35" y="6291073"/>
            <a:ext cx="2672567" cy="28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277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94120" y="424008"/>
            <a:ext cx="11107331" cy="612779"/>
          </a:xfrm>
          <a:prstGeom prst="rect">
            <a:avLst/>
          </a:prstGeom>
        </p:spPr>
        <p:txBody>
          <a:bodyPr lIns="68589" tIns="34295" rIns="68589" bIns="34295"/>
          <a:lstStyle>
            <a:lvl1pPr algn="l">
              <a:defRPr sz="2933" b="1" i="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94120" y="1036786"/>
            <a:ext cx="11107331" cy="614215"/>
          </a:xfrm>
          <a:prstGeom prst="rect">
            <a:avLst/>
          </a:prstGeom>
        </p:spPr>
        <p:txBody>
          <a:bodyPr lIns="68589" tIns="34295" rIns="68589" bIns="34295"/>
          <a:lstStyle>
            <a:lvl1pPr marL="0" indent="0" algn="l">
              <a:buNone/>
              <a:defRPr sz="2133" b="0" i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 marL="4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7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9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4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9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subtitle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94120" y="1651000"/>
            <a:ext cx="11107331" cy="4566920"/>
          </a:xfrm>
          <a:prstGeom prst="rect">
            <a:avLst/>
          </a:prstGeom>
        </p:spPr>
        <p:txBody>
          <a:bodyPr lIns="68589" tIns="34295" rIns="68589" bIns="34295"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  <a:lvl2pPr marL="743031" indent="-285781">
              <a:buClr>
                <a:schemeClr val="tx2"/>
              </a:buClr>
              <a:buSzPct val="95000"/>
              <a:buFont typeface="Courier New" charset="0"/>
              <a:buChar char="o"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2pPr>
            <a:lvl3pPr marL="1143123" indent="-228625">
              <a:buClr>
                <a:schemeClr val="tx2"/>
              </a:buClr>
              <a:buSzPct val="95000"/>
              <a:buFont typeface="Courier New" charset="0"/>
              <a:buChar char="o"/>
              <a:defRPr sz="1867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3pPr>
            <a:lvl4pPr marL="1600373" indent="-228625">
              <a:buClr>
                <a:schemeClr val="tx2"/>
              </a:buClr>
              <a:buSzPct val="95000"/>
              <a:buFont typeface="Courier New" charset="0"/>
              <a:buChar char="o"/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First level bullet</a:t>
            </a:r>
          </a:p>
          <a:p>
            <a:pPr lvl="2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Fourth level bullet</a:t>
            </a:r>
          </a:p>
        </p:txBody>
      </p:sp>
    </p:spTree>
    <p:extLst>
      <p:ext uri="{BB962C8B-B14F-4D97-AF65-F5344CB8AC3E}">
        <p14:creationId xmlns:p14="http://schemas.microsoft.com/office/powerpoint/2010/main" val="13044456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105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03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49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18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0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92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91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4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9D045-2C25-964B-ADA1-411BDD708A48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BA199-DE87-9145-BA5C-1DF9EA59D2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36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4" Type="http://schemas.openxmlformats.org/officeDocument/2006/relationships/image" Target="../media/image7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7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bit.ly/pydatascattertex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hyperlink" Target="https://fivethirtyeight.com/features/how-to-tell-someones-age-when-all-you-know-is-her-name/" TargetMode="External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hyperlink" Target="https://fivethirtyeight.com/features/how-to-tell-someones-age-when-all-you-know-is-her-name/" TargetMode="External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hyperlink" Target="https://fivethirtyeight.com/features/how-to-tell-someones-age-when-all-you-know-is-her-name/" TargetMode="External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bit.ly/pydatascattertext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bit.ly/pydatascattertex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bit.ly/pydatascatter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okcupid.com/index.php/page/7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hyperlink" Target="http://blog.okcupid.com/index.php/page/7/" TargetMode="External"/><Relationship Id="rId6" Type="http://schemas.openxmlformats.org/officeDocument/2006/relationships/image" Target="../media/image7.png"/><Relationship Id="rId7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://bit.ly/pydatascattertext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357563" y="4388718"/>
            <a:ext cx="9355396" cy="1022349"/>
          </a:xfrm>
        </p:spPr>
        <p:txBody>
          <a:bodyPr/>
          <a:lstStyle/>
          <a:p>
            <a:r>
              <a:rPr lang="en-US" dirty="0" smtClean="0"/>
              <a:t>Jason S. Kessler | </a:t>
            </a:r>
            <a:r>
              <a:rPr lang="en-US" dirty="0" err="1" smtClean="0"/>
              <a:t>PyData</a:t>
            </a:r>
            <a:r>
              <a:rPr lang="en-US" dirty="0" smtClean="0"/>
              <a:t> Seattle, July </a:t>
            </a:r>
            <a:r>
              <a:rPr lang="en-US" dirty="0" smtClean="0"/>
              <a:t>17, 2017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jasonkessler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25968" y="1759818"/>
            <a:ext cx="11866033" cy="26289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Using Scattertext and the Python NLP Ecosystem for Text Visualization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428346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189" y="2"/>
            <a:ext cx="8030315" cy="612052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500090" y="6304793"/>
            <a:ext cx="30314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u="sng"/>
              <a:t>Source: Christian Rudder. </a:t>
            </a:r>
            <a:r>
              <a:rPr lang="en-US" sz="1400" u="sng" dirty="0" err="1"/>
              <a:t>Dataclysm</a:t>
            </a:r>
            <a:r>
              <a:rPr lang="en-US" sz="1400" u="sng" dirty="0"/>
              <a:t>. 2014.  </a:t>
            </a:r>
            <a:endParaRPr lang="en-US" sz="1400" u="sng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57912"/>
            <a:ext cx="500089" cy="50008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379592" y="6054823"/>
            <a:ext cx="32495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Ranking with everyone else</a:t>
            </a:r>
            <a:endParaRPr lang="en-US" sz="2400" dirty="0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2268279" y="581248"/>
            <a:ext cx="1786271" cy="818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2268279" y="641243"/>
            <a:ext cx="2736112" cy="5090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004391" y="4775757"/>
            <a:ext cx="3350020" cy="83099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High distance: white men</a:t>
            </a:r>
          </a:p>
          <a:p>
            <a:r>
              <a:rPr lang="en-US" sz="2400" dirty="0">
                <a:solidFill>
                  <a:schemeClr val="tx2"/>
                </a:solidFill>
              </a:rPr>
              <a:t>ignore k-pop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910959" y="51453"/>
            <a:ext cx="3284279" cy="120032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Low distance: white men</a:t>
            </a:r>
          </a:p>
          <a:p>
            <a:r>
              <a:rPr lang="en-US" sz="2400" dirty="0">
                <a:solidFill>
                  <a:schemeClr val="tx2"/>
                </a:solidFill>
              </a:rPr>
              <a:t>disproportionately mention Phish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576931" y="1743740"/>
            <a:ext cx="3487479" cy="214449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667" dirty="0"/>
              <a:t>The </a:t>
            </a:r>
            <a:r>
              <a:rPr lang="en-US" sz="2667" dirty="0"/>
              <a:t>smaller the distance from the top left, the higher the association with white </a:t>
            </a:r>
            <a:r>
              <a:rPr lang="en-US" sz="2667" dirty="0"/>
              <a:t>men.</a:t>
            </a:r>
            <a:endParaRPr lang="en-US" sz="2667" dirty="0"/>
          </a:p>
        </p:txBody>
      </p:sp>
      <p:sp>
        <p:nvSpPr>
          <p:cNvPr id="11" name="Rectangle 10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435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1874">
            <a:off x="2773364" y="-118026"/>
            <a:ext cx="8007397" cy="69799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00026" y="6304005"/>
            <a:ext cx="30310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u="sng" dirty="0"/>
              <a:t>Source: Christian Rudder. </a:t>
            </a:r>
            <a:r>
              <a:rPr lang="en-US" sz="1400" u="sng" dirty="0" err="1"/>
              <a:t>Dataclysm</a:t>
            </a:r>
            <a:r>
              <a:rPr lang="en-US" sz="1400" u="sng" dirty="0"/>
              <a:t>. 2014.  </a:t>
            </a:r>
            <a:endParaRPr lang="en-US" sz="1400" u="sng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6357978"/>
            <a:ext cx="500025" cy="5000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29642" y="510865"/>
            <a:ext cx="1668951" cy="830997"/>
          </a:xfrm>
          <a:prstGeom prst="rect">
            <a:avLst/>
          </a:prstGeom>
          <a:noFill/>
          <a:effectLst>
            <a:outerShdw blurRad="317500" dist="508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9D3A3E"/>
                </a:solidFill>
              </a:rPr>
              <a:t>m</a:t>
            </a:r>
            <a:r>
              <a:rPr lang="en-US" sz="2400">
                <a:solidFill>
                  <a:srgbClr val="9D3A3E"/>
                </a:solidFill>
              </a:rPr>
              <a:t>y blue eyes</a:t>
            </a:r>
            <a:endParaRPr lang="en-US" sz="2400">
              <a:solidFill>
                <a:srgbClr val="9D3A3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709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4884233" y="2642840"/>
            <a:ext cx="30442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DEMO</a:t>
            </a:r>
            <a:endParaRPr lang="en-US" sz="5400"/>
          </a:p>
        </p:txBody>
      </p:sp>
      <p:sp>
        <p:nvSpPr>
          <p:cNvPr id="11" name="Rectangle 10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3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5257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934" y="372106"/>
            <a:ext cx="7583453" cy="59019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49013" y="6514611"/>
            <a:ext cx="10444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https://fivethirtyeight.com/features/how-to-tell-someones-age-when-all-you-know-is-her-name</a:t>
            </a:r>
            <a:r>
              <a:rPr lang="en-US" sz="1400" dirty="0">
                <a:hlinkClick r:id="rId4"/>
              </a:rPr>
              <a:t>/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28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203200"/>
            <a:ext cx="10515600" cy="1325563"/>
          </a:xfrm>
        </p:spPr>
        <p:txBody>
          <a:bodyPr/>
          <a:lstStyle/>
          <a:p>
            <a:r>
              <a:rPr lang="en-US" sz="3200" dirty="0"/>
              <a:t>Review Language by Gender and Generation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068" y="1020646"/>
            <a:ext cx="6212907" cy="48352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49013" y="6514611"/>
            <a:ext cx="10444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https://fivethirtyeight.com/features/how-to-tell-someones-age-when-all-you-know-is-her-name</a:t>
            </a:r>
            <a:r>
              <a:rPr lang="en-US" sz="1400" dirty="0">
                <a:hlinkClick r:id="rId4"/>
              </a:rPr>
              <a:t>/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5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203200"/>
            <a:ext cx="10515600" cy="1325563"/>
          </a:xfrm>
        </p:spPr>
        <p:txBody>
          <a:bodyPr/>
          <a:lstStyle/>
          <a:p>
            <a:r>
              <a:rPr lang="en-US" sz="3200" dirty="0"/>
              <a:t>Review Language by Gender and Generation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068" y="1020646"/>
            <a:ext cx="6212907" cy="4835263"/>
          </a:xfrm>
          <a:prstGeom prst="rect">
            <a:avLst/>
          </a:prstGeom>
        </p:spPr>
      </p:pic>
      <p:cxnSp>
        <p:nvCxnSpPr>
          <p:cNvPr id="8" name="Elbow Connector 7"/>
          <p:cNvCxnSpPr>
            <a:endCxn id="15" idx="1"/>
          </p:cNvCxnSpPr>
          <p:nvPr/>
        </p:nvCxnSpPr>
        <p:spPr>
          <a:xfrm rot="5400000" flipH="1" flipV="1">
            <a:off x="7631961" y="3295326"/>
            <a:ext cx="1226944" cy="1022267"/>
          </a:xfrm>
          <a:prstGeom prst="bentConnector2">
            <a:avLst/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756567" y="2654467"/>
            <a:ext cx="2928595" cy="1077040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Jan. 1999: </a:t>
            </a:r>
            <a:r>
              <a:rPr lang="en-US" sz="2133" i="1" dirty="0"/>
              <a:t>…Baby </a:t>
            </a:r>
            <a:r>
              <a:rPr lang="en-US" sz="2133" i="1" dirty="0"/>
              <a:t>One More Time</a:t>
            </a:r>
            <a:r>
              <a:rPr lang="en-US" sz="2133" dirty="0"/>
              <a:t> </a:t>
            </a:r>
            <a:r>
              <a:rPr lang="en-US" sz="2133" dirty="0"/>
              <a:t>single</a:t>
            </a:r>
            <a:r>
              <a:rPr lang="en-US" sz="2133" dirty="0"/>
              <a:t> </a:t>
            </a:r>
            <a:r>
              <a:rPr lang="en-US" sz="2133" dirty="0"/>
              <a:t>released</a:t>
            </a:r>
          </a:p>
        </p:txBody>
      </p:sp>
      <p:cxnSp>
        <p:nvCxnSpPr>
          <p:cNvPr id="19" name="Elbow Connector 18"/>
          <p:cNvCxnSpPr>
            <a:endCxn id="21" idx="1"/>
          </p:cNvCxnSpPr>
          <p:nvPr/>
        </p:nvCxnSpPr>
        <p:spPr>
          <a:xfrm flipV="1">
            <a:off x="7840980" y="4076194"/>
            <a:ext cx="899163" cy="815846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740143" y="3701789"/>
            <a:ext cx="2928595" cy="748809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2002: breaks up with Justin Timberlake</a:t>
            </a:r>
          </a:p>
        </p:txBody>
      </p:sp>
      <p:cxnSp>
        <p:nvCxnSpPr>
          <p:cNvPr id="22" name="Elbow Connector 21"/>
          <p:cNvCxnSpPr>
            <a:endCxn id="37" idx="1"/>
          </p:cNvCxnSpPr>
          <p:nvPr/>
        </p:nvCxnSpPr>
        <p:spPr>
          <a:xfrm flipV="1">
            <a:off x="8115300" y="4891977"/>
            <a:ext cx="641267" cy="124160"/>
          </a:xfrm>
          <a:prstGeom prst="bentConnector3">
            <a:avLst>
              <a:gd name="adj1" fmla="val 50000"/>
            </a:avLst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8756567" y="4517572"/>
            <a:ext cx="2928595" cy="748809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2007: losses custody of child</a:t>
            </a:r>
          </a:p>
        </p:txBody>
      </p:sp>
      <p:cxnSp>
        <p:nvCxnSpPr>
          <p:cNvPr id="52" name="Elbow Connector 51"/>
          <p:cNvCxnSpPr/>
          <p:nvPr/>
        </p:nvCxnSpPr>
        <p:spPr>
          <a:xfrm>
            <a:off x="8245434" y="5104072"/>
            <a:ext cx="527557" cy="393973"/>
          </a:xfrm>
          <a:prstGeom prst="bentConnector3">
            <a:avLst>
              <a:gd name="adj1" fmla="val 48"/>
            </a:avLst>
          </a:prstGeom>
          <a:ln w="12700"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8789415" y="5266509"/>
            <a:ext cx="2928595" cy="748809"/>
          </a:xfrm>
          <a:prstGeom prst="rect">
            <a:avLst/>
          </a:prstGeom>
        </p:spPr>
        <p:txBody>
          <a:bodyPr wrap="square" lIns="91452" tIns="45727" rIns="91452" bIns="45727" rtlCol="0">
            <a:spAutoFit/>
          </a:bodyPr>
          <a:lstStyle/>
          <a:p>
            <a:r>
              <a:rPr lang="en-US" sz="2133" dirty="0"/>
              <a:t>2010: stars in highest rated episode of Glee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-149013" y="6514611"/>
            <a:ext cx="10444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https://fivethirtyeight.com/features/how-to-tell-someones-age-when-all-you-know-is-her-name</a:t>
            </a:r>
            <a:r>
              <a:rPr lang="en-US" sz="1400" dirty="0">
                <a:hlinkClick r:id="rId4"/>
              </a:rPr>
              <a:t>/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6" name="Rectangle 15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674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4884233" y="2642840"/>
            <a:ext cx="30442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DEMO</a:t>
            </a:r>
            <a:endParaRPr lang="en-US" sz="5400" dirty="0"/>
          </a:p>
        </p:txBody>
      </p:sp>
      <p:sp>
        <p:nvSpPr>
          <p:cNvPr id="3" name="Rectangle 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3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963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flipH="1">
            <a:off x="3798848" y="2497126"/>
            <a:ext cx="50961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Any questions</a:t>
            </a:r>
            <a:r>
              <a:rPr lang="en-US" sz="5400" dirty="0" smtClean="0"/>
              <a:t>?</a:t>
            </a:r>
            <a:endParaRPr lang="en-US" sz="5400" dirty="0"/>
          </a:p>
        </p:txBody>
      </p:sp>
      <p:sp>
        <p:nvSpPr>
          <p:cNvPr id="3" name="Rectangle 2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3798848" y="1356734"/>
            <a:ext cx="37133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mtClean="0"/>
              <a:t>Thanks you!</a:t>
            </a:r>
            <a:endParaRPr lang="en-US" sz="5400" dirty="0"/>
          </a:p>
        </p:txBody>
      </p:sp>
      <p:sp>
        <p:nvSpPr>
          <p:cNvPr id="5" name="TextBox 4"/>
          <p:cNvSpPr txBox="1"/>
          <p:nvPr/>
        </p:nvSpPr>
        <p:spPr>
          <a:xfrm>
            <a:off x="741297" y="4560848"/>
            <a:ext cx="103594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cite Scattertext, please use </a:t>
            </a:r>
          </a:p>
          <a:p>
            <a:endParaRPr lang="en-US" dirty="0"/>
          </a:p>
          <a:p>
            <a:r>
              <a:rPr lang="en-US" dirty="0" smtClean="0"/>
              <a:t>Jason </a:t>
            </a:r>
            <a:r>
              <a:rPr lang="en-US" dirty="0"/>
              <a:t>S. Kessler. Scattertext: a Browser-Based Tool for Visualizing how Corpora Differ. Proceedings of the 54th Annual Meeting of the Association for Computational Linguistics (ACL): System Demonstrations. 2017.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3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408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902"/>
            <a:ext cx="12192000" cy="6398195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52307" y="0"/>
            <a:ext cx="11107331" cy="612779"/>
          </a:xfrm>
        </p:spPr>
        <p:txBody>
          <a:bodyPr/>
          <a:lstStyle/>
          <a:p>
            <a:r>
              <a:rPr lang="en-US" sz="2400" dirty="0"/>
              <a:t>Scattertext: </a:t>
            </a:r>
            <a:r>
              <a:rPr lang="en-US" sz="2400" b="0" dirty="0"/>
              <a:t>Democrats vs Republicans: 2012 Convention Speeches</a:t>
            </a:r>
            <a:endParaRPr lang="en-US" sz="2400" b="0" dirty="0"/>
          </a:p>
        </p:txBody>
      </p:sp>
      <p:sp>
        <p:nvSpPr>
          <p:cNvPr id="5" name="Rectangle 4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11464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Scattertext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94120" y="1036787"/>
            <a:ext cx="11107331" cy="5181133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2"/>
              </a:rPr>
              <a:t>http</a:t>
            </a:r>
            <a:r>
              <a:rPr lang="en-US" b="1" dirty="0">
                <a:latin typeface="Lucida Sans Typewriter" charset="0"/>
                <a:ea typeface="Lucida Sans Typewriter" charset="0"/>
                <a:cs typeface="Lucida Sans Typewriter" charset="0"/>
                <a:hlinkClick r:id="rId2"/>
              </a:rPr>
              <a:t>://</a:t>
            </a:r>
            <a:r>
              <a:rPr lang="en-US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2"/>
              </a:rPr>
              <a:t>bit.ly/pydatascattertext</a:t>
            </a:r>
            <a:endParaRPr lang="en-US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$pip3 install </a:t>
            </a:r>
            <a:r>
              <a:rPr lang="en-US" dirty="0" err="1" smtClean="0"/>
              <a:t>scattertext</a:t>
            </a:r>
            <a:r>
              <a:rPr lang="en-US" dirty="0" smtClean="0"/>
              <a:t> </a:t>
            </a:r>
            <a:r>
              <a:rPr lang="en-US" dirty="0" err="1" smtClean="0"/>
              <a:t>agefromname</a:t>
            </a:r>
            <a:endParaRPr lang="en-US" dirty="0" smtClean="0"/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Visualize how different groups speak differently</a:t>
            </a:r>
          </a:p>
          <a:p>
            <a:pPr marL="1085931" lvl="1" indent="-342900">
              <a:buFont typeface="Arial" charset="0"/>
              <a:buChar char="•"/>
            </a:pPr>
            <a:r>
              <a:rPr lang="en-US" dirty="0" smtClean="0"/>
              <a:t>In general</a:t>
            </a:r>
          </a:p>
          <a:p>
            <a:pPr marL="1085931" lvl="1" indent="-342900">
              <a:buFont typeface="Arial" charset="0"/>
              <a:buChar char="•"/>
            </a:pPr>
            <a:r>
              <a:rPr lang="en-US" dirty="0" smtClean="0"/>
              <a:t>In topic-specific ways</a:t>
            </a:r>
          </a:p>
          <a:p>
            <a:pPr marL="1085931" lvl="1" indent="-342900">
              <a:buFont typeface="Arial" charset="0"/>
              <a:buChar char="•"/>
            </a:pPr>
            <a:r>
              <a:rPr lang="en-US" dirty="0" smtClean="0"/>
              <a:t>Intersections of group types (e.g., gender and political party)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First 10 minutes will be consist of some fun case studies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Rest will consist of code examples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Includes examples of Python NLP ecosystem</a:t>
            </a:r>
          </a:p>
          <a:p>
            <a:pPr marL="1486023" lvl="2" indent="-342900">
              <a:buFont typeface="Arial" charset="0"/>
              <a:buChar char="•"/>
            </a:pPr>
            <a:r>
              <a:rPr lang="en-US" dirty="0" err="1" smtClean="0"/>
              <a:t>spaCy</a:t>
            </a:r>
            <a:r>
              <a:rPr lang="en-US" dirty="0" smtClean="0"/>
              <a:t>, </a:t>
            </a:r>
            <a:r>
              <a:rPr lang="en-US" dirty="0" err="1" smtClean="0"/>
              <a:t>Gensim</a:t>
            </a:r>
            <a:r>
              <a:rPr lang="en-US" dirty="0" smtClean="0"/>
              <a:t>, Empath, </a:t>
            </a:r>
            <a:r>
              <a:rPr lang="en-US" dirty="0" err="1" smtClean="0"/>
              <a:t>AgeFromName</a:t>
            </a:r>
            <a:endParaRPr lang="en-US" dirty="0" smtClean="0"/>
          </a:p>
          <a:p>
            <a:pPr marL="1486023" lvl="2" indent="-342900">
              <a:buFont typeface="Arial" charset="0"/>
              <a:buChar char="•"/>
            </a:pPr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Bottom line: toolkit for computational social science</a:t>
            </a:r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275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 txBox="1">
            <a:spLocks/>
          </p:cNvSpPr>
          <p:nvPr/>
        </p:nvSpPr>
        <p:spPr>
          <a:xfrm>
            <a:off x="461349" y="-11601"/>
            <a:ext cx="10601537" cy="986608"/>
          </a:xfrm>
          <a:prstGeom prst="rect">
            <a:avLst/>
          </a:prstGeom>
        </p:spPr>
        <p:txBody>
          <a:bodyPr lIns="91452" tIns="45727" rIns="91452" bIns="45727"/>
          <a:lstStyle>
            <a:lvl1pPr algn="l" defTabSz="342946" rtl="0" eaLnBrk="1" latinLnBrk="0" hangingPunct="1">
              <a:spcBef>
                <a:spcPct val="0"/>
              </a:spcBef>
              <a:buNone/>
              <a:defRPr sz="2200" b="1" i="0" kern="12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933" dirty="0" err="1"/>
              <a:t>OKCupid</a:t>
            </a:r>
            <a:r>
              <a:rPr lang="en-US" sz="2933" dirty="0"/>
              <a:t>: an online dating site</a:t>
            </a:r>
            <a:endParaRPr lang="en-US" sz="2933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6805" y="975007"/>
            <a:ext cx="6924033" cy="586094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17454" y="3831048"/>
            <a:ext cx="9525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</a:t>
            </a:r>
            <a:r>
              <a:rPr lang="en-US" sz="2400"/>
              <a:t>obos</a:t>
            </a:r>
            <a:endParaRPr lang="en-US" sz="2400"/>
          </a:p>
        </p:txBody>
      </p:sp>
      <p:cxnSp>
        <p:nvCxnSpPr>
          <p:cNvPr id="11" name="Curved Connector 10"/>
          <p:cNvCxnSpPr/>
          <p:nvPr/>
        </p:nvCxnSpPr>
        <p:spPr>
          <a:xfrm>
            <a:off x="2673238" y="4041429"/>
            <a:ext cx="1976980" cy="449691"/>
          </a:xfrm>
          <a:prstGeom prst="curvedConnector3">
            <a:avLst>
              <a:gd name="adj1" fmla="val 9810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>
            <a:off x="2574549" y="5130471"/>
            <a:ext cx="1240945" cy="4639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46583" y="4745978"/>
            <a:ext cx="12025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almond </a:t>
            </a:r>
          </a:p>
          <a:p>
            <a:r>
              <a:rPr lang="en-US" sz="2400"/>
              <a:t>butter</a:t>
            </a:r>
            <a:endParaRPr lang="en-US" sz="2400"/>
          </a:p>
        </p:txBody>
      </p:sp>
      <p:sp>
        <p:nvSpPr>
          <p:cNvPr id="14" name="TextBox 13"/>
          <p:cNvSpPr txBox="1"/>
          <p:nvPr/>
        </p:nvSpPr>
        <p:spPr>
          <a:xfrm>
            <a:off x="10556467" y="4794882"/>
            <a:ext cx="17669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100 Years of </a:t>
            </a:r>
          </a:p>
          <a:p>
            <a:r>
              <a:rPr lang="en-US" sz="2400" dirty="0"/>
              <a:t>Solitude</a:t>
            </a:r>
            <a:endParaRPr lang="en-US" sz="2400" dirty="0"/>
          </a:p>
        </p:txBody>
      </p:sp>
      <p:cxnSp>
        <p:nvCxnSpPr>
          <p:cNvPr id="15" name="Curved Connector 14"/>
          <p:cNvCxnSpPr/>
          <p:nvPr/>
        </p:nvCxnSpPr>
        <p:spPr>
          <a:xfrm flipV="1">
            <a:off x="10221432" y="5176864"/>
            <a:ext cx="507640" cy="43088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85" y="6183837"/>
            <a:ext cx="616791" cy="61679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435093" y="5619169"/>
            <a:ext cx="170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err="1"/>
              <a:t>Bikram</a:t>
            </a:r>
            <a:r>
              <a:rPr lang="en-US" sz="2400"/>
              <a:t> yoga</a:t>
            </a:r>
            <a:endParaRPr lang="en-US" sz="2400"/>
          </a:p>
        </p:txBody>
      </p:sp>
      <p:cxnSp>
        <p:nvCxnSpPr>
          <p:cNvPr id="18" name="Curved Connector 17"/>
          <p:cNvCxnSpPr/>
          <p:nvPr/>
        </p:nvCxnSpPr>
        <p:spPr>
          <a:xfrm>
            <a:off x="5933032" y="5865392"/>
            <a:ext cx="1041493" cy="63688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45296" y="6492232"/>
            <a:ext cx="47230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u="sng" dirty="0"/>
              <a:t>Christian Rudder: http://</a:t>
            </a:r>
            <a:r>
              <a:rPr lang="en-US" sz="1400" u="sng" dirty="0" err="1"/>
              <a:t>blog.okcupid.com</a:t>
            </a:r>
            <a:r>
              <a:rPr lang="en-US" sz="1400" u="sng" dirty="0"/>
              <a:t>/</a:t>
            </a:r>
            <a:r>
              <a:rPr lang="en-US" sz="1400" u="sng" dirty="0" err="1"/>
              <a:t>index.php</a:t>
            </a:r>
            <a:r>
              <a:rPr lang="en-US" sz="1400" u="sng" dirty="0"/>
              <a:t>/page/7/</a:t>
            </a:r>
            <a:endParaRPr lang="en-US" sz="1400" u="sng" dirty="0"/>
          </a:p>
        </p:txBody>
      </p:sp>
      <p:sp>
        <p:nvSpPr>
          <p:cNvPr id="2" name="Rectangle 1"/>
          <p:cNvSpPr/>
          <p:nvPr/>
        </p:nvSpPr>
        <p:spPr>
          <a:xfrm>
            <a:off x="461349" y="975007"/>
            <a:ext cx="2563735" cy="2759875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Which words and phrases statistically distinguish ethnic groups and genders?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423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66164" y="6573220"/>
            <a:ext cx="4328429" cy="2540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1" dirty="0" smtClean="0"/>
              <a:t>Source: Christian Rudder. 2010. </a:t>
            </a:r>
            <a:r>
              <a:rPr lang="en-US" sz="1051" dirty="0" smtClean="0">
                <a:hlinkClick r:id="rId2"/>
              </a:rPr>
              <a:t>http://blog.okcupid.com/index.php/page/7/</a:t>
            </a:r>
            <a:endParaRPr lang="en-US" sz="105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869" y="1421072"/>
            <a:ext cx="861123" cy="714469"/>
          </a:xfrm>
          <a:prstGeom prst="rect">
            <a:avLst/>
          </a:prstGeom>
        </p:spPr>
      </p:pic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0" y="275426"/>
            <a:ext cx="12091468" cy="739956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OKCupid</a:t>
            </a:r>
            <a:r>
              <a:rPr lang="en-US" dirty="0" smtClean="0"/>
              <a:t>: Words and phrases that distinguish white men.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2096" y="1513115"/>
            <a:ext cx="7112000" cy="29214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1130" y="4431695"/>
            <a:ext cx="5803900" cy="2070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73" y="6176475"/>
            <a:ext cx="616791" cy="6167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7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15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599" y="1531007"/>
            <a:ext cx="8813136" cy="27227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060" y="1421072"/>
            <a:ext cx="861123" cy="71446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674025"/>
            <a:ext cx="9144000" cy="140676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2876754" y="4414865"/>
            <a:ext cx="10454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Explanation</a:t>
            </a:r>
          </a:p>
        </p:txBody>
      </p:sp>
      <p:sp>
        <p:nvSpPr>
          <p:cNvPr id="22" name="Title 3"/>
          <p:cNvSpPr>
            <a:spLocks noGrp="1"/>
          </p:cNvSpPr>
          <p:nvPr>
            <p:ph type="title"/>
          </p:nvPr>
        </p:nvSpPr>
        <p:spPr>
          <a:xfrm>
            <a:off x="202580" y="230589"/>
            <a:ext cx="11786839" cy="73995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OKCupid</a:t>
            </a:r>
            <a:r>
              <a:rPr lang="en-US" dirty="0"/>
              <a:t>: Words and phrases that distinguish </a:t>
            </a:r>
            <a:r>
              <a:rPr lang="en-US" dirty="0" smtClean="0"/>
              <a:t>Latin men</a:t>
            </a:r>
            <a:r>
              <a:rPr lang="en-US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666164" y="6573220"/>
            <a:ext cx="4362092" cy="2540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1" dirty="0" smtClean="0"/>
              <a:t>Source: Christian Rudder. 2010. </a:t>
            </a:r>
            <a:r>
              <a:rPr lang="en-US" sz="1051" dirty="0" smtClean="0">
                <a:hlinkClick r:id="rId5"/>
              </a:rPr>
              <a:t>http://blog.okcupid.com/index.php/page/7/</a:t>
            </a:r>
            <a:endParaRPr lang="en-US" sz="105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73" y="6176475"/>
            <a:ext cx="616791" cy="61679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7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55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4017" y="439060"/>
            <a:ext cx="11107331" cy="612779"/>
          </a:xfrm>
        </p:spPr>
        <p:txBody>
          <a:bodyPr>
            <a:normAutofit fontScale="90000"/>
          </a:bodyPr>
          <a:lstStyle/>
          <a:p>
            <a:r>
              <a:rPr lang="en-US" dirty="0"/>
              <a:t>Word Use Reflecting Gender and Personality in Facebook Statuses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41067" y="1443187"/>
            <a:ext cx="10613437" cy="4850943"/>
          </a:xfrm>
        </p:spPr>
        <p:txBody>
          <a:bodyPr>
            <a:normAutofit/>
          </a:bodyPr>
          <a:lstStyle/>
          <a:p>
            <a:pPr marL="838240" lvl="1" indent="-380990" algn="l">
              <a:buFont typeface="Arial" charset="0"/>
              <a:buChar char="•"/>
            </a:pPr>
            <a:r>
              <a:rPr lang="en-US" dirty="0" smtClean="0"/>
              <a:t>Objective: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dirty="0" smtClean="0"/>
              <a:t>Find words, phrases, and topics </a:t>
            </a:r>
            <a:r>
              <a:rPr lang="en-US" dirty="0"/>
              <a:t>that </a:t>
            </a:r>
            <a:r>
              <a:rPr lang="en-US" dirty="0" smtClean="0"/>
              <a:t>correlate to </a:t>
            </a:r>
          </a:p>
          <a:p>
            <a:pPr marL="1752739" lvl="3" indent="-380990" algn="l">
              <a:buFont typeface="Arial" charset="0"/>
              <a:buChar char="•"/>
            </a:pPr>
            <a:r>
              <a:rPr lang="en-US" dirty="0" smtClean="0"/>
              <a:t>gender, and</a:t>
            </a:r>
          </a:p>
          <a:p>
            <a:pPr marL="1752739" lvl="3" indent="-380990" algn="l">
              <a:buFont typeface="Arial" charset="0"/>
              <a:buChar char="•"/>
            </a:pPr>
            <a:r>
              <a:rPr lang="en-US" dirty="0"/>
              <a:t>B</a:t>
            </a:r>
            <a:r>
              <a:rPr lang="en-US" dirty="0" smtClean="0"/>
              <a:t>ig 5 personality type</a:t>
            </a:r>
          </a:p>
          <a:p>
            <a:pPr marL="838240" lvl="1" indent="-380990" algn="l">
              <a:buFont typeface="Arial" charset="0"/>
              <a:buChar char="•"/>
            </a:pPr>
            <a:r>
              <a:rPr lang="en-US" dirty="0"/>
              <a:t>Data source: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dirty="0"/>
              <a:t>My </a:t>
            </a:r>
            <a:r>
              <a:rPr lang="en-US" dirty="0" smtClean="0"/>
              <a:t>Personality App 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b="1" dirty="0" smtClean="0"/>
              <a:t>75k </a:t>
            </a:r>
            <a:r>
              <a:rPr lang="en-US" dirty="0"/>
              <a:t>voluntary</a:t>
            </a:r>
            <a:r>
              <a:rPr lang="en-US" b="1" dirty="0"/>
              <a:t> </a:t>
            </a:r>
            <a:r>
              <a:rPr lang="en-US" dirty="0"/>
              <a:t>participants in Facebook based survey, &gt;</a:t>
            </a:r>
            <a:r>
              <a:rPr lang="en-US" b="1" dirty="0"/>
              <a:t>300mm </a:t>
            </a:r>
            <a:r>
              <a:rPr lang="en-US" dirty="0" smtClean="0"/>
              <a:t>words</a:t>
            </a:r>
            <a:endParaRPr lang="en-US" b="1" dirty="0"/>
          </a:p>
          <a:p>
            <a:pPr marL="1295489" lvl="2" indent="-380990" algn="l">
              <a:buFont typeface="Arial" charset="0"/>
              <a:buChar char="•"/>
            </a:pPr>
            <a:r>
              <a:rPr lang="en-US" dirty="0" smtClean="0"/>
              <a:t>Agreed </a:t>
            </a:r>
            <a:r>
              <a:rPr lang="en-US" dirty="0"/>
              <a:t>to give researchers access to </a:t>
            </a:r>
            <a:r>
              <a:rPr lang="en-US" dirty="0" smtClean="0"/>
              <a:t>statuses.</a:t>
            </a:r>
            <a:endParaRPr lang="en-US" dirty="0"/>
          </a:p>
          <a:p>
            <a:pPr marL="838240" lvl="1" indent="-380990" algn="l">
              <a:buFont typeface="Arial" charset="0"/>
              <a:buChar char="•"/>
            </a:pPr>
            <a:r>
              <a:rPr lang="en-US" dirty="0" smtClean="0"/>
              <a:t>Scoring algorithm</a:t>
            </a:r>
          </a:p>
          <a:p>
            <a:pPr marL="1295489" lvl="2" indent="-380990" algn="l">
              <a:buFont typeface="Arial" charset="0"/>
              <a:buChar char="•"/>
            </a:pPr>
            <a:r>
              <a:rPr lang="en-US" dirty="0" smtClean="0"/>
              <a:t>Linear regression weights, 2000 LDA topics.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97320" y="627208"/>
            <a:ext cx="11107331" cy="612779"/>
          </a:xfrm>
          <a:prstGeom prst="rect">
            <a:avLst/>
          </a:prstGeom>
        </p:spPr>
        <p:txBody>
          <a:bodyPr lIns="91452" tIns="45727" rIns="91452" bIns="45727"/>
          <a:lstStyle>
            <a:lvl1pPr algn="l" defTabSz="342946" rtl="0" eaLnBrk="1" latinLnBrk="0" hangingPunct="1">
              <a:spcBef>
                <a:spcPct val="0"/>
              </a:spcBef>
              <a:buNone/>
              <a:defRPr sz="2200" b="1" i="0" kern="12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en-US" sz="2933" dirty="0"/>
          </a:p>
        </p:txBody>
      </p:sp>
      <p:sp>
        <p:nvSpPr>
          <p:cNvPr id="8" name="TextBox 7"/>
          <p:cNvSpPr txBox="1"/>
          <p:nvPr/>
        </p:nvSpPr>
        <p:spPr>
          <a:xfrm>
            <a:off x="8685666" y="5509391"/>
            <a:ext cx="9476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Lyle Ungar</a:t>
            </a:r>
          </a:p>
          <a:p>
            <a:r>
              <a:rPr lang="en-US" sz="1400"/>
              <a:t>2013 AAAI</a:t>
            </a:r>
          </a:p>
          <a:p>
            <a:r>
              <a:rPr lang="en-US" sz="1400"/>
              <a:t>Tutorial</a:t>
            </a:r>
            <a:endParaRPr lang="en-US" sz="1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803920" y="5401858"/>
            <a:ext cx="703223" cy="98451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824216" y="6386369"/>
            <a:ext cx="71364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Schwartz et al. Personality</a:t>
            </a:r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, Gender, and Age in the Language of Social Media: The Open-Vocabulary </a:t>
            </a:r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Approach. </a:t>
            </a:r>
            <a:r>
              <a:rPr lang="en-US" sz="1200" dirty="0" err="1">
                <a:solidFill>
                  <a:srgbClr val="333333"/>
                </a:solidFill>
                <a:latin typeface="Open Sans" charset="0"/>
              </a:rPr>
              <a:t>Plos</a:t>
            </a:r>
            <a:r>
              <a:rPr lang="en-US" sz="1200" dirty="0">
                <a:solidFill>
                  <a:srgbClr val="333333"/>
                </a:solidFill>
                <a:latin typeface="Open Sans" charset="0"/>
              </a:rPr>
              <a:t> One. 2013.</a:t>
            </a:r>
            <a:endParaRPr lang="en-US" sz="1200" dirty="0">
              <a:solidFill>
                <a:srgbClr val="333333"/>
              </a:solidFill>
              <a:latin typeface="Open Sans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4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859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843" y="1"/>
            <a:ext cx="8613869" cy="61550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33362" y="5401677"/>
            <a:ext cx="9476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Lyle </a:t>
            </a:r>
            <a:r>
              <a:rPr lang="en-US" sz="1400" dirty="0" err="1"/>
              <a:t>Ungar</a:t>
            </a:r>
            <a:endParaRPr lang="en-US" sz="1400" dirty="0"/>
          </a:p>
          <a:p>
            <a:r>
              <a:rPr lang="en-US" sz="1400" dirty="0"/>
              <a:t>2013 AAAI</a:t>
            </a:r>
          </a:p>
          <a:p>
            <a:r>
              <a:rPr lang="en-US" sz="1400" dirty="0"/>
              <a:t>Tutorial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496427" y="5401677"/>
            <a:ext cx="703223" cy="9845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9775" y="6273800"/>
            <a:ext cx="5588000" cy="58420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243108" y="142745"/>
            <a:ext cx="3834593" cy="5588000"/>
          </a:xfrm>
          <a:prstGeom prst="rect">
            <a:avLst/>
          </a:prstGeom>
        </p:spPr>
        <p:txBody>
          <a:bodyPr/>
          <a:lstStyle/>
          <a:p>
            <a:pPr marL="0" lvl="1" indent="0">
              <a:buNone/>
            </a:pPr>
            <a:r>
              <a:rPr lang="en-US" sz="2667" b="1" dirty="0"/>
              <a:t>The good:</a:t>
            </a:r>
          </a:p>
          <a:p>
            <a:pPr lvl="2"/>
            <a:r>
              <a:rPr lang="en-US" sz="2667" dirty="0"/>
              <a:t>Word clouds force you to hunt for the most impactful terms</a:t>
            </a:r>
          </a:p>
          <a:p>
            <a:pPr lvl="2"/>
            <a:r>
              <a:rPr lang="en-US" sz="2667" dirty="0"/>
              <a:t>You end up examining the long tail in the process</a:t>
            </a:r>
          </a:p>
          <a:p>
            <a:pPr lvl="2"/>
            <a:r>
              <a:rPr lang="en-US" sz="2667" dirty="0"/>
              <a:t>Compactly </a:t>
            </a:r>
            <a:r>
              <a:rPr lang="en-US" sz="2667" dirty="0"/>
              <a:t>represent a lot of </a:t>
            </a:r>
            <a:r>
              <a:rPr lang="en-US" sz="2667" dirty="0"/>
              <a:t>phrases and topics</a:t>
            </a:r>
            <a:endParaRPr lang="en-US" sz="2667" dirty="0"/>
          </a:p>
        </p:txBody>
      </p:sp>
      <p:sp>
        <p:nvSpPr>
          <p:cNvPr id="11" name="Rectangle 10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5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364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17" y="119170"/>
            <a:ext cx="8546748" cy="62426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67177" y="5377330"/>
            <a:ext cx="94769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Lyle </a:t>
            </a:r>
            <a:r>
              <a:rPr lang="en-US" sz="1400" dirty="0" err="1"/>
              <a:t>Ungar</a:t>
            </a:r>
            <a:endParaRPr lang="en-US" sz="1400" dirty="0"/>
          </a:p>
          <a:p>
            <a:r>
              <a:rPr lang="en-US" sz="1400" dirty="0"/>
              <a:t>2013 AAAI</a:t>
            </a:r>
          </a:p>
          <a:p>
            <a:r>
              <a:rPr lang="en-US" sz="1400" dirty="0"/>
              <a:t>Tutorial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630242" y="5377330"/>
            <a:ext cx="703223" cy="984511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451899" y="1"/>
            <a:ext cx="3838179" cy="78018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spcBef>
                <a:spcPts val="24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463" indent="-173038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buNone/>
            </a:pPr>
            <a:r>
              <a:rPr lang="en-US" sz="2667" b="1" dirty="0"/>
              <a:t>The bad:</a:t>
            </a:r>
          </a:p>
          <a:p>
            <a:pPr lvl="1"/>
            <a:r>
              <a:rPr lang="en-US" sz="2667" dirty="0"/>
              <a:t>“Mullets of the Internet” --Jeffrey </a:t>
            </a:r>
            <a:r>
              <a:rPr lang="en-US" sz="2667" dirty="0" err="1"/>
              <a:t>Zeldman</a:t>
            </a:r>
            <a:r>
              <a:rPr lang="en-US" sz="2667" dirty="0"/>
              <a:t>, </a:t>
            </a:r>
            <a:r>
              <a:rPr lang="en-US" sz="2667" b="1" dirty="0"/>
              <a:t>2005</a:t>
            </a:r>
            <a:endParaRPr lang="en-US" sz="2667" b="1" dirty="0"/>
          </a:p>
          <a:p>
            <a:pPr lvl="1"/>
            <a:r>
              <a:rPr lang="en-US" sz="2667" dirty="0"/>
              <a:t>Longer phrases are are more prominent.</a:t>
            </a:r>
          </a:p>
          <a:p>
            <a:pPr lvl="1"/>
            <a:r>
              <a:rPr lang="en-US" sz="2667" dirty="0"/>
              <a:t>Ranking is unclear</a:t>
            </a:r>
          </a:p>
          <a:p>
            <a:pPr lvl="1"/>
            <a:r>
              <a:rPr lang="en-US" sz="2667" dirty="0"/>
              <a:t>Does size indicate higher frequency?</a:t>
            </a:r>
          </a:p>
          <a:p>
            <a:endParaRPr lang="en-US" sz="2667" dirty="0"/>
          </a:p>
        </p:txBody>
      </p:sp>
      <p:sp>
        <p:nvSpPr>
          <p:cNvPr id="6" name="Rectangle 5"/>
          <p:cNvSpPr/>
          <p:nvPr/>
        </p:nvSpPr>
        <p:spPr>
          <a:xfrm>
            <a:off x="10110092" y="6408928"/>
            <a:ext cx="1981376" cy="46166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2400" dirty="0"/>
              <a:t>@</a:t>
            </a:r>
            <a:r>
              <a:rPr lang="en-US" sz="2400" dirty="0" err="1"/>
              <a:t>jasonkessler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9144000" y="-11601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b="1" dirty="0" smtClean="0">
                <a:latin typeface="Lucida Sans Typewriter" charset="0"/>
                <a:ea typeface="Lucida Sans Typewriter" charset="0"/>
                <a:cs typeface="Lucida Sans Typewriter" charset="0"/>
                <a:hlinkClick r:id="rId4"/>
              </a:rPr>
              <a:t>http://bit.ly/pydatascattertext</a:t>
            </a:r>
            <a:endParaRPr lang="en-US" sz="1200" b="1" dirty="0" smtClean="0">
              <a:latin typeface="Lucida Sans Typewriter" charset="0"/>
              <a:ea typeface="Lucida Sans Typewriter" charset="0"/>
              <a:cs typeface="Lucida Sans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96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Profit Optimizer Update Nov 19 2014 v7</Template>
  <TotalTime>3744</TotalTime>
  <Words>813</Words>
  <Application>Microsoft Macintosh PowerPoint</Application>
  <PresentationFormat>Widescreen</PresentationFormat>
  <Paragraphs>125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Calibri</vt:lpstr>
      <vt:lpstr>Calibri Light</vt:lpstr>
      <vt:lpstr>Courier New</vt:lpstr>
      <vt:lpstr>Lucida Sans Typewriter</vt:lpstr>
      <vt:lpstr>Open Sans</vt:lpstr>
      <vt:lpstr>Arial</vt:lpstr>
      <vt:lpstr>Office Theme</vt:lpstr>
      <vt:lpstr>PowerPoint Presentation</vt:lpstr>
      <vt:lpstr>Scattertext: Democrats vs Republicans: 2012 Convention Speeches</vt:lpstr>
      <vt:lpstr>Scattertext</vt:lpstr>
      <vt:lpstr>PowerPoint Presentation</vt:lpstr>
      <vt:lpstr>OKCupid: Words and phrases that distinguish white men.</vt:lpstr>
      <vt:lpstr>OKCupid: Words and phrases that distinguish Latin men.</vt:lpstr>
      <vt:lpstr>Word Use Reflecting Gender and Personality in Facebook Statuses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Review Language by Gender and Generation</vt:lpstr>
      <vt:lpstr>Review Language by Gender and Generation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37</cp:revision>
  <dcterms:created xsi:type="dcterms:W3CDTF">2017-07-03T06:10:43Z</dcterms:created>
  <dcterms:modified xsi:type="dcterms:W3CDTF">2017-07-05T20:35:11Z</dcterms:modified>
</cp:coreProperties>
</file>

<file path=docProps/thumbnail.jpeg>
</file>